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7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t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22223778"/>
            <a:ext cx="9601199" cy="11609022"/>
          </a:xfrm>
          <a:prstGeom prst="rect">
            <a:avLst/>
          </a:prstGeom>
        </p:spPr>
      </p:pic>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a:t>
            </a:r>
            <a:r>
              <a:rPr lang="en-US" sz="6000" b="1">
                <a:latin typeface="Arial" panose="020B0604020202020204" pitchFamily="34" charset="0"/>
                <a:cs typeface="Arial" panose="020B0604020202020204" pitchFamily="34" charset="0"/>
              </a:rPr>
              <a:t>Wei-Chung </a:t>
            </a:r>
            <a:r>
              <a:rPr lang="en-US" sz="6000" b="1" smtClean="0">
                <a:latin typeface="Arial" panose="020B0604020202020204" pitchFamily="34" charset="0"/>
                <a:cs typeface="Arial" panose="020B0604020202020204" pitchFamily="34" charset="0"/>
              </a:rPr>
              <a:t>Cheng</a:t>
            </a:r>
            <a:r>
              <a:rPr lang="en-US" sz="6000" b="1" baseline="30000" dirty="0">
                <a:latin typeface="Arial" panose="020B0604020202020204" pitchFamily="34" charset="0"/>
                <a:cs typeface="Arial" panose="020B0604020202020204" pitchFamily="34" charset="0"/>
              </a:rPr>
              <a:t>2</a:t>
            </a:r>
            <a:r>
              <a:rPr lang="en-US" sz="6000" b="1" baseline="30000" smtClean="0">
                <a:latin typeface="Arial" panose="020B0604020202020204" pitchFamily="34" charset="0"/>
                <a:cs typeface="Arial" panose="020B0604020202020204" pitchFamily="34" charset="0"/>
              </a:rPr>
              <a:t>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Rising junior at 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a:t>
            </a:r>
            <a:endParaRPr lang="en-US" sz="4000" i="1" dirty="0">
              <a:latin typeface="Arial" panose="020B0604020202020204" pitchFamily="34" charset="0"/>
              <a:cs typeface="Arial" panose="020B0604020202020204" pitchFamily="34" charset="0"/>
            </a:endParaRPr>
          </a:p>
        </p:txBody>
      </p:sp>
      <p:pic>
        <p:nvPicPr>
          <p:cNvPr id="6" name="Picture 5" descr="cdrh logo.gif"/>
          <p:cNvPicPr>
            <a:picLocks noChangeAspect="1"/>
          </p:cNvPicPr>
          <p:nvPr/>
        </p:nvPicPr>
        <p:blipFill>
          <a:blip r:embed="rId3"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576000" y="30907040"/>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6576000" y="2972314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6576000" y="3069163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914399" y="196596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914399" y="205740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6576000" y="20729980"/>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but not identical </a:t>
            </a:r>
            <a:r>
              <a:rPr lang="en-US" sz="4000" b="0" dirty="0" smtClean="0">
                <a:latin typeface="Arial" pitchFamily="34" charset="0"/>
                <a:cs typeface="Arial" pitchFamily="34" charset="0"/>
              </a:rPr>
              <a:t>images (mean </a:t>
            </a:r>
            <a:r>
              <a:rPr lang="en-US" sz="4000" dirty="0" smtClean="0">
                <a:latin typeface="Arial" panose="020B0604020202020204" pitchFamily="34" charset="0"/>
                <a:cs typeface="Arial" panose="020B0604020202020204" pitchFamily="34" charset="0"/>
              </a:rPr>
              <a:t>∆</a:t>
            </a:r>
            <a:r>
              <a:rPr lang="en-US" sz="4000" b="0" dirty="0" smtClean="0">
                <a:latin typeface="Arial" pitchFamily="34" charset="0"/>
                <a:cs typeface="Arial" pitchFamily="34" charset="0"/>
              </a:rPr>
              <a:t>E = 1.30)</a:t>
            </a:r>
            <a:endParaRPr lang="en-US" sz="4000" b="0" dirty="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generated similar images </a:t>
            </a:r>
          </a:p>
          <a:p>
            <a:pPr marL="571500" indent="-571500" algn="just">
              <a:buFont typeface="Arial" panose="020B0604020202020204" pitchFamily="34" charset="0"/>
              <a:buChar char="•"/>
            </a:pPr>
            <a:r>
              <a:rPr lang="en-US" sz="4000" b="0" dirty="0" smtClean="0">
                <a:latin typeface="Arial" pitchFamily="34" charset="0"/>
                <a:cs typeface="Arial" pitchFamily="34" charset="0"/>
              </a:rPr>
              <a:t>Large </a:t>
            </a:r>
            <a:r>
              <a:rPr lang="en-US" sz="4000" b="0" dirty="0">
                <a:latin typeface="Arial" pitchFamily="34" charset="0"/>
                <a:cs typeface="Arial" pitchFamily="34" charset="0"/>
              </a:rPr>
              <a:t>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remain 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65760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131" name="Rectangle 130"/>
          <p:cNvSpPr/>
          <p:nvPr/>
        </p:nvSpPr>
        <p:spPr>
          <a:xfrm>
            <a:off x="365760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3" name="Text Box 34"/>
          <p:cNvSpPr txBox="1">
            <a:spLocks noChangeArrowheads="1"/>
          </p:cNvSpPr>
          <p:nvPr/>
        </p:nvSpPr>
        <p:spPr bwMode="auto">
          <a:xfrm>
            <a:off x="914400" y="169164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178308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3" name="TextBox 21"/>
          <p:cNvSpPr txBox="1"/>
          <p:nvPr/>
        </p:nvSpPr>
        <p:spPr>
          <a:xfrm>
            <a:off x="914402" y="18013680"/>
            <a:ext cx="16916398"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914399" y="20729980"/>
            <a:ext cx="7498080" cy="13372304"/>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AutoHotKey Script:</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Opens the same WSI file (input) in different viewers</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Interacts with the viewers to adjust and match the frame of view</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Captures </a:t>
            </a:r>
            <a:r>
              <a:rPr lang="en-US" sz="4000" dirty="0">
                <a:latin typeface="Arial" panose="020B0604020202020204" pitchFamily="34" charset="0"/>
                <a:cs typeface="Arial" panose="020B0604020202020204" pitchFamily="34" charset="0"/>
              </a:rPr>
              <a:t>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Registers screenshots and checks their accuracy</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Calculates </a:t>
            </a:r>
            <a:r>
              <a:rPr lang="en-US" sz="4000" dirty="0">
                <a:latin typeface="Arial" panose="020B0604020202020204" pitchFamily="34" charset="0"/>
                <a:cs typeface="Arial" panose="020B0604020202020204" pitchFamily="34" charset="0"/>
              </a:rPr>
              <a:t>color difference </a:t>
            </a:r>
            <a:r>
              <a:rPr lang="en-US" sz="4000" dirty="0" smtClean="0">
                <a:latin typeface="Arial" panose="020B0604020202020204" pitchFamily="34" charset="0"/>
                <a:cs typeface="Arial" panose="020B0604020202020204" pitchFamily="34" charset="0"/>
              </a:rPr>
              <a:t>(∆E) </a:t>
            </a:r>
            <a:r>
              <a:rPr lang="en-US" sz="4000" dirty="0">
                <a:latin typeface="Arial" panose="020B0604020202020204" pitchFamily="34" charset="0"/>
                <a:cs typeface="Arial" panose="020B0604020202020204" pitchFamily="34" charset="0"/>
              </a:rPr>
              <a:t>for each pixel</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Reports statistics (mean, standard deviation)</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Generates graphs for display</a:t>
            </a:r>
            <a:endParaRPr lang="en-US" sz="4000" dirty="0">
              <a:latin typeface="Arial" panose="020B0604020202020204" pitchFamily="34" charset="0"/>
              <a:cs typeface="Arial" panose="020B0604020202020204" pitchFamily="34" charset="0"/>
            </a:endParaRPr>
          </a:p>
        </p:txBody>
      </p:sp>
      <p:sp>
        <p:nvSpPr>
          <p:cNvPr id="38" name="Text Box 34"/>
          <p:cNvSpPr txBox="1">
            <a:spLocks noChangeArrowheads="1"/>
          </p:cNvSpPr>
          <p:nvPr/>
        </p:nvSpPr>
        <p:spPr bwMode="auto">
          <a:xfrm>
            <a:off x="18745200" y="10972800"/>
            <a:ext cx="16916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8745198"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5" name="TextBox 64"/>
          <p:cNvSpPr txBox="1"/>
          <p:nvPr/>
        </p:nvSpPr>
        <p:spPr>
          <a:xfrm>
            <a:off x="36576000" y="27587980"/>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a:latin typeface="Arial" panose="020B0604020202020204" pitchFamily="34" charset="0"/>
                <a:cs typeface="Arial" panose="020B0604020202020204" pitchFamily="34" charset="0"/>
              </a:rPr>
              <a:t>Sun, C., Cheng, W-C., </a:t>
            </a:r>
            <a:r>
              <a:rPr lang="en-US" sz="4000" b="0" i="1" dirty="0">
                <a:latin typeface="Arial" panose="020B0604020202020204" pitchFamily="34" charset="0"/>
                <a:cs typeface="Arial" panose="020B0604020202020204" pitchFamily="34" charset="0"/>
              </a:rPr>
              <a:t>How Much Can Bad Display Cost?</a:t>
            </a:r>
            <a:r>
              <a:rPr lang="en-US" sz="4000" b="0" dirty="0">
                <a:latin typeface="Arial" panose="020B0604020202020204" pitchFamily="34" charset="0"/>
                <a:cs typeface="Arial" panose="020B0604020202020204" pitchFamily="34" charset="0"/>
              </a:rPr>
              <a:t> FDA Summer Student Poster Day 2018.</a:t>
            </a:r>
          </a:p>
        </p:txBody>
      </p:sp>
      <p:sp>
        <p:nvSpPr>
          <p:cNvPr id="66" name="Text Box 34"/>
          <p:cNvSpPr txBox="1">
            <a:spLocks noChangeArrowheads="1"/>
          </p:cNvSpPr>
          <p:nvPr/>
        </p:nvSpPr>
        <p:spPr bwMode="auto">
          <a:xfrm>
            <a:off x="36576000" y="26517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6576000" y="27405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3" name="Text Box 34"/>
          <p:cNvSpPr txBox="1">
            <a:spLocks noChangeArrowheads="1"/>
          </p:cNvSpPr>
          <p:nvPr/>
        </p:nvSpPr>
        <p:spPr bwMode="auto">
          <a:xfrm>
            <a:off x="914400" y="45720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Box 57"/>
          <p:cNvSpPr txBox="1"/>
          <p:nvPr/>
        </p:nvSpPr>
        <p:spPr>
          <a:xfrm>
            <a:off x="914400" y="5674350"/>
            <a:ext cx="16916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Experiments showing that testing </a:t>
            </a:r>
            <a:r>
              <a:rPr lang="en-US" sz="4000" b="0" dirty="0">
                <a:latin typeface="Arial" pitchFamily="34" charset="0"/>
                <a:cs typeface="Arial" pitchFamily="34" charset="0"/>
              </a:rPr>
              <a:t>data </a:t>
            </a:r>
            <a:r>
              <a:rPr lang="en-US" sz="4000" b="0" dirty="0" smtClean="0">
                <a:latin typeface="Arial" pitchFamily="34" charset="0"/>
                <a:cs typeface="Arial" pitchFamily="34" charset="0"/>
              </a:rPr>
              <a:t>are required </a:t>
            </a:r>
            <a:r>
              <a:rPr lang="en-US" sz="4000" b="0" dirty="0">
                <a:latin typeface="Arial" pitchFamily="34" charset="0"/>
                <a:cs typeface="Arial" pitchFamily="34" charset="0"/>
              </a:rPr>
              <a:t>to demonstrate </a:t>
            </a:r>
            <a:r>
              <a:rPr lang="en-US" sz="4000" b="0" dirty="0" smtClean="0">
                <a:latin typeface="Arial" pitchFamily="34" charset="0"/>
                <a:cs typeface="Arial" pitchFamily="34" charset="0"/>
              </a:rPr>
              <a:t>image integrity for 3</a:t>
            </a:r>
            <a:r>
              <a:rPr lang="en-US" sz="4000" b="0" baseline="30000" dirty="0" smtClean="0">
                <a:latin typeface="Arial" pitchFamily="34" charset="0"/>
                <a:cs typeface="Arial" pitchFamily="34" charset="0"/>
              </a:rPr>
              <a:t>rd</a:t>
            </a:r>
            <a:r>
              <a:rPr lang="en-US" sz="4000" b="0" dirty="0" smtClean="0">
                <a:latin typeface="Arial" pitchFamily="34" charset="0"/>
                <a:cs typeface="Arial" pitchFamily="34" charset="0"/>
              </a:rPr>
              <a:t>-party WSI viewer software.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914400" y="717678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809118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9" name="TextBox 8"/>
          <p:cNvSpPr txBox="1"/>
          <p:nvPr/>
        </p:nvSpPr>
        <p:spPr>
          <a:xfrm>
            <a:off x="914402" y="8170151"/>
            <a:ext cx="16916398"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T</a:t>
            </a:r>
            <a:r>
              <a:rPr lang="en-US" sz="4000" dirty="0" smtClean="0">
                <a:latin typeface="Arial" pitchFamily="34" charset="0"/>
                <a:cs typeface="Arial" pitchFamily="34" charset="0"/>
              </a:rPr>
              <a:t>hree freely </a:t>
            </a:r>
            <a:r>
              <a:rPr lang="en-US" sz="4000" dirty="0">
                <a:latin typeface="Arial" pitchFamily="34" charset="0"/>
                <a:cs typeface="Arial" pitchFamily="34" charset="0"/>
              </a:rPr>
              <a:t>available </a:t>
            </a:r>
            <a:r>
              <a:rPr lang="en-US" sz="4000" dirty="0" smtClean="0">
                <a:latin typeface="Arial" pitchFamily="34" charset="0"/>
                <a:cs typeface="Arial" pitchFamily="34" charset="0"/>
              </a:rPr>
              <a:t>3</a:t>
            </a:r>
            <a:r>
              <a:rPr lang="en-US" sz="4000" baseline="30000" dirty="0" smtClean="0">
                <a:latin typeface="Arial" pitchFamily="34" charset="0"/>
                <a:cs typeface="Arial" pitchFamily="34" charset="0"/>
              </a:rPr>
              <a:t>rd</a:t>
            </a:r>
            <a:r>
              <a:rPr lang="en-US" sz="4000" dirty="0" smtClean="0">
                <a:latin typeface="Arial" pitchFamily="34" charset="0"/>
                <a:cs typeface="Arial" pitchFamily="34" charset="0"/>
              </a:rPr>
              <a:t>-party image </a:t>
            </a:r>
            <a:r>
              <a:rPr lang="en-US" sz="4000" dirty="0">
                <a:latin typeface="Arial" pitchFamily="34" charset="0"/>
                <a:cs typeface="Arial" pitchFamily="34" charset="0"/>
              </a:rPr>
              <a:t>viewers were </a:t>
            </a:r>
            <a:r>
              <a:rPr lang="en-US" sz="4000" dirty="0" smtClean="0">
                <a:latin typeface="Arial" pitchFamily="34" charset="0"/>
                <a:cs typeface="Arial" pitchFamily="34" charset="0"/>
              </a:rPr>
              <a:t>compared with the factory viewer. A software tool was developed to compare them on the pixel level. The </a:t>
            </a:r>
            <a:r>
              <a:rPr lang="en-US" sz="4000" dirty="0">
                <a:latin typeface="Arial" pitchFamily="34" charset="0"/>
                <a:cs typeface="Arial" pitchFamily="34" charset="0"/>
              </a:rPr>
              <a:t>results show that some of the viewers rendered the whole slide images </a:t>
            </a:r>
            <a:r>
              <a:rPr lang="en-US" sz="4000" dirty="0" smtClean="0">
                <a:latin typeface="Arial" pitchFamily="34" charset="0"/>
                <a:cs typeface="Arial" pitchFamily="34" charset="0"/>
              </a:rPr>
              <a:t>very differently </a:t>
            </a:r>
            <a:r>
              <a:rPr lang="en-US" sz="4000" dirty="0">
                <a:latin typeface="Arial" pitchFamily="34" charset="0"/>
                <a:cs typeface="Arial" pitchFamily="34" charset="0"/>
              </a:rPr>
              <a:t>compared with the factory </a:t>
            </a:r>
            <a:r>
              <a:rPr lang="en-US" sz="4000" dirty="0" smtClean="0">
                <a:latin typeface="Arial" pitchFamily="34" charset="0"/>
                <a:cs typeface="Arial" pitchFamily="34" charset="0"/>
              </a:rPr>
              <a:t>one.</a:t>
            </a:r>
            <a:endParaRPr lang="en-US" sz="360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914400" y="109728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0" name="TextBox 54"/>
          <p:cNvSpPr txBox="1"/>
          <p:nvPr/>
        </p:nvSpPr>
        <p:spPr>
          <a:xfrm>
            <a:off x="914402" y="12002531"/>
            <a:ext cx="16916398"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a:t>
            </a:r>
            <a:r>
              <a:rPr lang="en-US" sz="4000" dirty="0" smtClean="0">
                <a:latin typeface="Arial" pitchFamily="34" charset="0"/>
                <a:cs typeface="Arial" pitchFamily="34" charset="0"/>
              </a:rPr>
              <a:t>of the scanner</a:t>
            </a:r>
            <a:r>
              <a:rPr lang="en-US" sz="4000" dirty="0">
                <a:latin typeface="Arial" pitchFamily="34" charset="0"/>
                <a:cs typeface="Arial" pitchFamily="34" charset="0"/>
              </a:rPr>
              <a:t>, image viewer, and </a:t>
            </a:r>
            <a:r>
              <a:rPr lang="en-US" sz="4000" dirty="0" smtClean="0">
                <a:latin typeface="Arial" pitchFamily="34" charset="0"/>
                <a:cs typeface="Arial" pitchFamily="34" charset="0"/>
              </a:rPr>
              <a:t>display components. Recently, some</a:t>
            </a:r>
            <a:r>
              <a:rPr lang="en-US" sz="4000" dirty="0">
                <a:latin typeface="Arial" pitchFamily="34" charset="0"/>
                <a:cs typeface="Arial" pitchFamily="34" charset="0"/>
              </a:rPr>
              <a:t> </a:t>
            </a:r>
            <a:r>
              <a:rPr lang="en-US" sz="4000" dirty="0" smtClean="0">
                <a:latin typeface="Arial" pitchFamily="34" charset="0"/>
                <a:cs typeface="Arial" pitchFamily="34" charset="0"/>
              </a:rPr>
              <a:t>independent</a:t>
            </a:r>
            <a:r>
              <a:rPr lang="en-US" sz="4000" dirty="0">
                <a:latin typeface="Arial" pitchFamily="34" charset="0"/>
                <a:cs typeface="Arial" pitchFamily="34" charset="0"/>
              </a:rPr>
              <a:t> image viewers were submitted by third-party companies to replace the </a:t>
            </a:r>
            <a:r>
              <a:rPr lang="en-US" sz="4000" dirty="0" smtClean="0">
                <a:latin typeface="Arial" pitchFamily="34" charset="0"/>
                <a:cs typeface="Arial" pitchFamily="34" charset="0"/>
              </a:rPr>
              <a:t>viewer </a:t>
            </a:r>
            <a:r>
              <a:rPr lang="en-US" sz="4000" dirty="0">
                <a:latin typeface="Arial" pitchFamily="34" charset="0"/>
                <a:cs typeface="Arial" pitchFamily="34" charset="0"/>
              </a:rPr>
              <a:t>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18745198" y="4572000"/>
            <a:ext cx="1691640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TEST SUBJECTS</a:t>
            </a:r>
            <a:endParaRPr lang="en-US" sz="4000" dirty="0">
              <a:effectLst/>
            </a:endParaRPr>
          </a:p>
        </p:txBody>
      </p:sp>
      <p:sp>
        <p:nvSpPr>
          <p:cNvPr id="173" name="Rectangle 172"/>
          <p:cNvSpPr/>
          <p:nvPr/>
        </p:nvSpPr>
        <p:spPr>
          <a:xfrm>
            <a:off x="18745198" y="5486400"/>
            <a:ext cx="1691640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17" name="Group 16"/>
          <p:cNvGrpSpPr/>
          <p:nvPr/>
        </p:nvGrpSpPr>
        <p:grpSpPr>
          <a:xfrm>
            <a:off x="32510680" y="6008386"/>
            <a:ext cx="3150920" cy="3557016"/>
            <a:chOff x="9331759" y="29131314"/>
            <a:chExt cx="4114800" cy="4607120"/>
          </a:xfrm>
        </p:grpSpPr>
        <p:grpSp>
          <p:nvGrpSpPr>
            <p:cNvPr id="69" name="Group 68"/>
            <p:cNvGrpSpPr/>
            <p:nvPr/>
          </p:nvGrpSpPr>
          <p:grpSpPr>
            <a:xfrm>
              <a:off x="9331759" y="29131314"/>
              <a:ext cx="4114800" cy="4607120"/>
              <a:chOff x="19202400" y="5722674"/>
              <a:chExt cx="4114800" cy="460712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87" y="29570363"/>
              <a:ext cx="1343501" cy="1343501"/>
            </a:xfrm>
            <a:prstGeom prst="rect">
              <a:avLst/>
            </a:prstGeom>
          </p:spPr>
        </p:pic>
      </p:grpSp>
      <p:grpSp>
        <p:nvGrpSpPr>
          <p:cNvPr id="16" name="Group 15"/>
          <p:cNvGrpSpPr/>
          <p:nvPr/>
        </p:nvGrpSpPr>
        <p:grpSpPr>
          <a:xfrm>
            <a:off x="18745200" y="5943598"/>
            <a:ext cx="3150920" cy="3558234"/>
            <a:chOff x="3429003" y="29077919"/>
            <a:chExt cx="4114800" cy="4660518"/>
          </a:xfrm>
        </p:grpSpPr>
        <p:grpSp>
          <p:nvGrpSpPr>
            <p:cNvPr id="68" name="Group 67"/>
            <p:cNvGrpSpPr/>
            <p:nvPr/>
          </p:nvGrpSpPr>
          <p:grpSpPr>
            <a:xfrm>
              <a:off x="3429003" y="29077919"/>
              <a:ext cx="4114800" cy="4660518"/>
              <a:chOff x="13716000" y="5669279"/>
              <a:chExt cx="4114800" cy="4660518"/>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7"/>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16000" y="566927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0310" y="29619730"/>
              <a:ext cx="1917571" cy="9357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922186" y="5944815"/>
            <a:ext cx="3150920" cy="3557016"/>
            <a:chOff x="15234515" y="29131314"/>
            <a:chExt cx="4126832" cy="4607120"/>
          </a:xfrm>
        </p:grpSpPr>
        <p:grpSp>
          <p:nvGrpSpPr>
            <p:cNvPr id="70" name="Group 69"/>
            <p:cNvGrpSpPr/>
            <p:nvPr/>
          </p:nvGrpSpPr>
          <p:grpSpPr>
            <a:xfrm>
              <a:off x="15234515" y="29131314"/>
              <a:ext cx="4126832" cy="4607120"/>
              <a:chOff x="24676768" y="5722674"/>
              <a:chExt cx="4126832" cy="4607120"/>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6547" y="29638173"/>
              <a:ext cx="1027547" cy="1027547"/>
            </a:xfrm>
            <a:prstGeom prst="rect">
              <a:avLst/>
            </a:prstGeom>
          </p:spPr>
        </p:pic>
      </p:grpSp>
      <p:grpSp>
        <p:nvGrpSpPr>
          <p:cNvPr id="22" name="Group 21"/>
          <p:cNvGrpSpPr/>
          <p:nvPr/>
        </p:nvGrpSpPr>
        <p:grpSpPr>
          <a:xfrm>
            <a:off x="23333693" y="5943600"/>
            <a:ext cx="3150920" cy="3558231"/>
            <a:chOff x="21149302" y="29077920"/>
            <a:chExt cx="4114800" cy="4660514"/>
          </a:xfrm>
        </p:grpSpPr>
        <p:grpSp>
          <p:nvGrpSpPr>
            <p:cNvPr id="71" name="Group 70"/>
            <p:cNvGrpSpPr/>
            <p:nvPr/>
          </p:nvGrpSpPr>
          <p:grpSpPr>
            <a:xfrm>
              <a:off x="21149302" y="29077920"/>
              <a:ext cx="4114800" cy="4660514"/>
              <a:chOff x="30175200" y="5845139"/>
              <a:chExt cx="4114800" cy="466051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1149302" y="29570363"/>
              <a:ext cx="1797340" cy="527580"/>
            </a:xfrm>
            <a:prstGeom prst="rect">
              <a:avLst/>
            </a:prstGeom>
          </p:spPr>
        </p:pic>
      </p:grpSp>
      <p:sp>
        <p:nvSpPr>
          <p:cNvPr id="86" name="TextBox 21"/>
          <p:cNvSpPr txBox="1"/>
          <p:nvPr/>
        </p:nvSpPr>
        <p:spPr>
          <a:xfrm>
            <a:off x="36118800" y="4572000"/>
            <a:ext cx="13258800"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a:t>
            </a:r>
            <a:r>
              <a:rPr lang="en-US" sz="3200" b="1" dirty="0">
                <a:latin typeface="Arial" panose="020B0604020202020204" pitchFamily="34" charset="0"/>
                <a:cs typeface="Arial" panose="020B0604020202020204" pitchFamily="34" charset="0"/>
              </a:rPr>
              <a:t>Between Pairs of Pixels In Registered Screenshots</a:t>
            </a:r>
          </a:p>
        </p:txBody>
      </p:sp>
      <p:sp>
        <p:nvSpPr>
          <p:cNvPr id="85" name="TextBox 21"/>
          <p:cNvSpPr txBox="1"/>
          <p:nvPr/>
        </p:nvSpPr>
        <p:spPr>
          <a:xfrm>
            <a:off x="18808260" y="11978640"/>
            <a:ext cx="16900084"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Between Pairs of Pixels In </a:t>
            </a:r>
            <a:r>
              <a:rPr lang="en-US" sz="3200" b="1" dirty="0">
                <a:latin typeface="Arial" panose="020B0604020202020204" pitchFamily="34" charset="0"/>
                <a:cs typeface="Arial" panose="020B0604020202020204" pitchFamily="34" charset="0"/>
              </a:rPr>
              <a:t>R</a:t>
            </a:r>
            <a:r>
              <a:rPr lang="en-US" sz="3200" b="1" dirty="0" smtClean="0">
                <a:latin typeface="Arial" panose="020B0604020202020204" pitchFamily="34" charset="0"/>
                <a:cs typeface="Arial" panose="020B0604020202020204" pitchFamily="34" charset="0"/>
              </a:rPr>
              <a:t>egistered </a:t>
            </a:r>
            <a:r>
              <a:rPr lang="en-US" sz="3200" b="1" dirty="0">
                <a:latin typeface="Arial" panose="020B0604020202020204" pitchFamily="34" charset="0"/>
                <a:cs typeface="Arial" panose="020B0604020202020204" pitchFamily="34" charset="0"/>
              </a:rPr>
              <a:t>S</a:t>
            </a:r>
            <a:r>
              <a:rPr lang="en-US" sz="3200" b="1" dirty="0" smtClean="0">
                <a:latin typeface="Arial" panose="020B0604020202020204" pitchFamily="34" charset="0"/>
                <a:cs typeface="Arial" panose="020B0604020202020204" pitchFamily="34" charset="0"/>
              </a:rPr>
              <a:t>creenshots</a:t>
            </a:r>
            <a:endParaRPr lang="en-US" sz="3200" b="1" dirty="0">
              <a:latin typeface="Arial" panose="020B0604020202020204" pitchFamily="34" charset="0"/>
              <a:cs typeface="Arial" panose="020B0604020202020204" pitchFamily="34" charset="0"/>
            </a:endParaRPr>
          </a:p>
        </p:txBody>
      </p:sp>
      <p:pic>
        <p:nvPicPr>
          <p:cNvPr id="41" name="Picture 40"/>
          <p:cNvPicPr>
            <a:picLocks noChangeAspect="1"/>
          </p:cNvPicPr>
          <p:nvPr/>
        </p:nvPicPr>
        <p:blipFill rotWithShape="1">
          <a:blip r:embed="rId13" cstate="print">
            <a:extLst>
              <a:ext uri="{28A0092B-C50C-407E-A947-70E740481C1C}">
                <a14:useLocalDpi xmlns:a14="http://schemas.microsoft.com/office/drawing/2010/main" val="0"/>
              </a:ext>
            </a:extLst>
          </a:blip>
          <a:srcRect l="10777" t="2941" r="10691" b="9989"/>
          <a:stretch/>
        </p:blipFill>
        <p:spPr>
          <a:xfrm>
            <a:off x="18745200" y="12918107"/>
            <a:ext cx="16197659" cy="11852233"/>
          </a:xfrm>
          <a:prstGeom prst="rect">
            <a:avLst/>
          </a:prstGeom>
        </p:spPr>
      </p:pic>
      <p:sp>
        <p:nvSpPr>
          <p:cNvPr id="96"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18761515"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Hamamatsu (reference)</a:t>
            </a:r>
            <a:endParaRPr lang="en-US" sz="3600" dirty="0">
              <a:latin typeface="Arial" panose="020B0604020202020204" pitchFamily="34" charset="0"/>
              <a:cs typeface="Arial" panose="020B0604020202020204" pitchFamily="34" charset="0"/>
            </a:endParaRPr>
          </a:p>
        </p:txBody>
      </p:sp>
      <p:sp>
        <p:nvSpPr>
          <p:cNvPr id="97"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23317200" y="9601200"/>
            <a:ext cx="3641285" cy="869175"/>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Pathcore</a:t>
            </a:r>
            <a:endParaRPr lang="en-US" sz="3600" dirty="0">
              <a:latin typeface="Arial" panose="020B0604020202020204" pitchFamily="34" charset="0"/>
              <a:cs typeface="Arial" panose="020B0604020202020204" pitchFamily="34" charset="0"/>
            </a:endParaRPr>
          </a:p>
        </p:txBody>
      </p:sp>
      <p:sp>
        <p:nvSpPr>
          <p:cNvPr id="98"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27889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Queen’s University Belfast</a:t>
            </a:r>
            <a:endParaRPr lang="en-US" sz="3600" dirty="0">
              <a:latin typeface="Arial" panose="020B0604020202020204" pitchFamily="34" charset="0"/>
              <a:cs typeface="Arial" panose="020B0604020202020204" pitchFamily="34" charset="0"/>
            </a:endParaRPr>
          </a:p>
        </p:txBody>
      </p:sp>
      <p:sp>
        <p:nvSpPr>
          <p:cNvPr id="9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32461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pic>
        <p:nvPicPr>
          <p:cNvPr id="88" name="Picture 87"/>
          <p:cNvPicPr>
            <a:picLocks noChangeAspect="1"/>
          </p:cNvPicPr>
          <p:nvPr/>
        </p:nvPicPr>
        <p:blipFill rotWithShape="1">
          <a:blip r:embed="rId14">
            <a:extLst>
              <a:ext uri="{28A0092B-C50C-407E-A947-70E740481C1C}">
                <a14:useLocalDpi xmlns:a14="http://schemas.microsoft.com/office/drawing/2010/main" val="0"/>
              </a:ext>
            </a:extLst>
          </a:blip>
          <a:srcRect l="7532" t="2407" r="12080" b="5142"/>
          <a:stretch/>
        </p:blipFill>
        <p:spPr>
          <a:xfrm>
            <a:off x="38130480" y="5486400"/>
            <a:ext cx="9418320" cy="14216657"/>
          </a:xfrm>
          <a:prstGeom prst="rect">
            <a:avLst/>
          </a:prstGeom>
        </p:spPr>
      </p:pic>
      <p:pic>
        <p:nvPicPr>
          <p:cNvPr id="101" name="Picture 100"/>
          <p:cNvPicPr>
            <a:picLocks noChangeAspect="1"/>
          </p:cNvPicPr>
          <p:nvPr/>
        </p:nvPicPr>
        <p:blipFill rotWithShape="1">
          <a:blip r:embed="rId15">
            <a:extLst>
              <a:ext uri="{28A0092B-C50C-407E-A947-70E740481C1C}">
                <a14:useLocalDpi xmlns:a14="http://schemas.microsoft.com/office/drawing/2010/main" val="0"/>
              </a:ext>
            </a:extLst>
          </a:blip>
          <a:srcRect l="8596" t="6792" r="8705" b="3484"/>
          <a:stretch/>
        </p:blipFill>
        <p:spPr>
          <a:xfrm>
            <a:off x="18808260" y="24629711"/>
            <a:ext cx="16264651" cy="11580417"/>
          </a:xfrm>
          <a:prstGeom prst="rect">
            <a:avLst/>
          </a:prstGeom>
        </p:spPr>
      </p:pic>
      <p:pic>
        <p:nvPicPr>
          <p:cNvPr id="2" name="Picture 1"/>
          <p:cNvPicPr>
            <a:picLocks noChangeAspect="1"/>
          </p:cNvPicPr>
          <p:nvPr/>
        </p:nvPicPr>
        <p:blipFill rotWithShape="1">
          <a:blip r:embed="rId16">
            <a:extLst>
              <a:ext uri="{28A0092B-C50C-407E-A947-70E740481C1C}">
                <a14:useLocalDpi xmlns:a14="http://schemas.microsoft.com/office/drawing/2010/main" val="0"/>
              </a:ext>
            </a:extLst>
          </a:blip>
          <a:srcRect l="80153" t="5876" r="7563" b="9887"/>
          <a:stretch/>
        </p:blipFill>
        <p:spPr>
          <a:xfrm>
            <a:off x="34942859" y="12926765"/>
            <a:ext cx="987499" cy="11850624"/>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1377</TotalTime>
  <Words>355</Words>
  <Application>Microsoft Office PowerPoint</Application>
  <PresentationFormat>Custom</PresentationFormat>
  <Paragraphs>44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101</cp:revision>
  <dcterms:created xsi:type="dcterms:W3CDTF">2019-07-22T15:20:59Z</dcterms:created>
  <dcterms:modified xsi:type="dcterms:W3CDTF">2019-08-05T20:05:14Z</dcterms:modified>
</cp:coreProperties>
</file>